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4"/>
  </p:notesMasterIdLst>
  <p:handoutMasterIdLst>
    <p:handoutMasterId r:id="rId25"/>
  </p:handoutMasterIdLst>
  <p:sldIdLst>
    <p:sldId id="2549" r:id="rId2"/>
    <p:sldId id="2562" r:id="rId3"/>
    <p:sldId id="2558" r:id="rId4"/>
    <p:sldId id="2564" r:id="rId5"/>
    <p:sldId id="2563" r:id="rId6"/>
    <p:sldId id="2556" r:id="rId7"/>
    <p:sldId id="2567" r:id="rId8"/>
    <p:sldId id="2547" r:id="rId9"/>
    <p:sldId id="2568" r:id="rId10"/>
    <p:sldId id="2553" r:id="rId11"/>
    <p:sldId id="2578" r:id="rId12"/>
    <p:sldId id="2571" r:id="rId13"/>
    <p:sldId id="2555" r:id="rId14"/>
    <p:sldId id="2537" r:id="rId15"/>
    <p:sldId id="2570" r:id="rId16"/>
    <p:sldId id="2572" r:id="rId17"/>
    <p:sldId id="2573" r:id="rId18"/>
    <p:sldId id="272" r:id="rId19"/>
    <p:sldId id="2575" r:id="rId20"/>
    <p:sldId id="2576" r:id="rId21"/>
    <p:sldId id="2577" r:id="rId22"/>
    <p:sldId id="25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  <a:srgbClr val="C4AE75"/>
    <a:srgbClr val="F0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A4D444-33C8-420D-922B-B4D83B96C7C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pPr algn="just"/>
          <a:r>
            <a:rPr lang="en-US" sz="1600" b="1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Data type conversion: </a:t>
          </a:r>
          <a:r>
            <a:rPr lang="en-US" sz="1200" b="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converting data from one data type to another to ensure that it is in the correct format for analysis.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pPr algn="just"/>
          <a:r>
            <a:rPr lang="en-US" sz="1600" b="1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Removing irrelevant data: </a:t>
          </a:r>
          <a:r>
            <a:rPr lang="en-US" sz="1200" b="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removing any data that is not relevant to the analysis By using Regex and split.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pPr algn="just"/>
          <a:r>
            <a:rPr lang="en-US" sz="1600" b="1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Removing irrelevant columns: </a:t>
          </a:r>
          <a:r>
            <a:rPr lang="en-US" sz="1200" b="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removing any columns that are not needed for the analysis or research that is being conducted.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pPr algn="just"/>
          <a:r>
            <a:rPr lang="en-US" sz="1600" b="1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Saving the cleaned data</a:t>
          </a:r>
          <a:r>
            <a:rPr lang="en-US" sz="1200" b="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: </a:t>
          </a:r>
          <a:r>
            <a:rPr lang="en-US" sz="1200" b="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saving the cleaned data in a format that is easy to access and analyze.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B0CCC1D-100E-4CC3-B3F2-39CEB37781BF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Check for missing values: </a:t>
          </a:r>
          <a:r>
            <a:rPr lang="en-US" sz="1200" b="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checking for missing values in the data set and filling them in with appropriate values or removing them if necessary.</a:t>
          </a:r>
          <a:endParaRPr lang="en-US" sz="1600" dirty="0">
            <a:solidFill>
              <a:schemeClr val="tx1"/>
            </a:solidFill>
          </a:endParaRPr>
        </a:p>
      </dgm:t>
    </dgm:pt>
    <dgm:pt modelId="{9D52F3B8-7216-4F70-8521-3D844BD47047}" type="parTrans" cxnId="{1147B149-3A36-4F1D-9976-5399E67F17B4}">
      <dgm:prSet/>
      <dgm:spPr/>
      <dgm:t>
        <a:bodyPr/>
        <a:lstStyle/>
        <a:p>
          <a:endParaRPr lang="en-IN"/>
        </a:p>
      </dgm:t>
    </dgm:pt>
    <dgm:pt modelId="{75A5475F-069F-4F87-BA23-A3533C5599F2}" type="sibTrans" cxnId="{1147B149-3A36-4F1D-9976-5399E67F17B4}">
      <dgm:prSet/>
      <dgm:spPr/>
      <dgm:t>
        <a:bodyPr/>
        <a:lstStyle/>
        <a:p>
          <a:endParaRPr lang="en-IN"/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3495C0DF-E9CB-4172-B2F5-BAFDEB50ACD2}" type="pres">
      <dgm:prSet presAssocID="{6B0CCC1D-100E-4CC3-B3F2-39CEB37781BF}" presName="node" presStyleLbl="node1" presStyleIdx="0" presStyleCnt="5">
        <dgm:presLayoutVars>
          <dgm:bulletEnabled val="1"/>
        </dgm:presLayoutVars>
      </dgm:prSet>
      <dgm:spPr/>
    </dgm:pt>
    <dgm:pt modelId="{789AF39B-7255-4CE5-8A5D-A33EA2645971}" type="pres">
      <dgm:prSet presAssocID="{75A5475F-069F-4F87-BA23-A3533C5599F2}" presName="sibTrans" presStyleCnt="0"/>
      <dgm:spPr/>
    </dgm:pt>
    <dgm:pt modelId="{98736366-53F9-49EF-9094-E77CAF66F377}" type="pres">
      <dgm:prSet presAssocID="{F1A4D444-33C8-420D-922B-B4D83B96C7C2}" presName="node" presStyleLbl="node1" presStyleIdx="1" presStyleCnt="5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2" presStyleCnt="5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3" presStyleCnt="5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4" presStyleCnt="5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3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4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B360D331-6886-4EDA-8C43-7290E6F5DB4D}" type="presOf" srcId="{6B0CCC1D-100E-4CC3-B3F2-39CEB37781BF}" destId="{3495C0DF-E9CB-4172-B2F5-BAFDEB50ACD2}" srcOrd="0" destOrd="0" presId="urn:microsoft.com/office/officeart/2005/8/layout/default"/>
    <dgm:cxn modelId="{61F7C260-BB9F-4EAB-A166-C8B477418C19}" srcId="{1BF214FB-8585-4C85-83D7-47164AAD632D}" destId="{F1A4D444-33C8-420D-922B-B4D83B96C7C2}" srcOrd="1" destOrd="0" parTransId="{AFA9A2E5-05CF-4291-BDAC-40FF2BA0C123}" sibTransId="{68A763C5-D2C0-42B7-9415-66617A5D147E}"/>
    <dgm:cxn modelId="{1147B149-3A36-4F1D-9976-5399E67F17B4}" srcId="{1BF214FB-8585-4C85-83D7-47164AAD632D}" destId="{6B0CCC1D-100E-4CC3-B3F2-39CEB37781BF}" srcOrd="0" destOrd="0" parTransId="{9D52F3B8-7216-4F70-8521-3D844BD47047}" sibTransId="{75A5475F-069F-4F87-BA23-A3533C5599F2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ECCDC5FC-C4CD-4D27-8963-B2FB5DA8B711}" srcId="{1BF214FB-8585-4C85-83D7-47164AAD632D}" destId="{51EB5745-8AAE-421D-874F-13491FF3F307}" srcOrd="2" destOrd="0" parTransId="{4809E3DC-C136-4EC2-849F-2394A70DF32F}" sibTransId="{CEAC77A3-F019-4EB6-A67A-D01EA028A855}"/>
    <dgm:cxn modelId="{254FC167-4AC4-4902-A5BB-AEB54A3FAFF2}" type="presParOf" srcId="{92654547-E6AF-4C21-813C-FC394A15A681}" destId="{3495C0DF-E9CB-4172-B2F5-BAFDEB50ACD2}" srcOrd="0" destOrd="0" presId="urn:microsoft.com/office/officeart/2005/8/layout/default"/>
    <dgm:cxn modelId="{62437D4A-D204-4E89-AA3D-492E33575EC1}" type="presParOf" srcId="{92654547-E6AF-4C21-813C-FC394A15A681}" destId="{789AF39B-7255-4CE5-8A5D-A33EA2645971}" srcOrd="1" destOrd="0" presId="urn:microsoft.com/office/officeart/2005/8/layout/default"/>
    <dgm:cxn modelId="{24900E1C-4414-43CE-9DCA-A2B5BF9C54D9}" type="presParOf" srcId="{92654547-E6AF-4C21-813C-FC394A15A681}" destId="{98736366-53F9-49EF-9094-E77CAF66F377}" srcOrd="2" destOrd="0" presId="urn:microsoft.com/office/officeart/2005/8/layout/default"/>
    <dgm:cxn modelId="{B226722C-D110-484F-B8A6-C72629260C42}" type="presParOf" srcId="{92654547-E6AF-4C21-813C-FC394A15A681}" destId="{184FD239-07E4-4D73-B5DB-F0618A654FA9}" srcOrd="3" destOrd="0" presId="urn:microsoft.com/office/officeart/2005/8/layout/default"/>
    <dgm:cxn modelId="{A731B613-C92F-4045-B8CD-F8D6EE0E6F67}" type="presParOf" srcId="{92654547-E6AF-4C21-813C-FC394A15A681}" destId="{E111D404-B88B-44E6-839A-F40E9BF97271}" srcOrd="4" destOrd="0" presId="urn:microsoft.com/office/officeart/2005/8/layout/default"/>
    <dgm:cxn modelId="{5DB6BD3F-AF14-47AF-B075-AF96B9BED870}" type="presParOf" srcId="{92654547-E6AF-4C21-813C-FC394A15A681}" destId="{D747113C-6AAD-4D6D-B469-D8C2782852AE}" srcOrd="5" destOrd="0" presId="urn:microsoft.com/office/officeart/2005/8/layout/default"/>
    <dgm:cxn modelId="{0BE13472-CCE2-41AA-B714-B81EE5CD8099}" type="presParOf" srcId="{92654547-E6AF-4C21-813C-FC394A15A681}" destId="{8298FD8A-4BE2-4FB3-B18E-E031C2BD42AC}" srcOrd="6" destOrd="0" presId="urn:microsoft.com/office/officeart/2005/8/layout/default"/>
    <dgm:cxn modelId="{F31D8D60-8D45-4CF8-A588-AFEFAFB4923D}" type="presParOf" srcId="{92654547-E6AF-4C21-813C-FC394A15A681}" destId="{40AAEEEF-B0A3-4A11-9E22-47246DBF72EC}" srcOrd="7" destOrd="0" presId="urn:microsoft.com/office/officeart/2005/8/layout/default"/>
    <dgm:cxn modelId="{79DE278C-9500-44C0-A32A-DEFFC3BCFE5F}" type="presParOf" srcId="{92654547-E6AF-4C21-813C-FC394A15A681}" destId="{F7AE4263-220C-4194-B4E9-8B096817D98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5C0DF-E9CB-4172-B2F5-BAFDEB50ACD2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Check for missing values: </a:t>
          </a:r>
          <a:r>
            <a:rPr lang="en-US" sz="1200" b="0" kern="120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checking for missing values in the data set and filling them in with appropriate values or removing them if necessary.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96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Data type conversion: </a:t>
          </a:r>
          <a:r>
            <a:rPr lang="en-US" sz="1200" b="0" kern="120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converting data from one data type to another to ensure that it is in the correct format for analysis.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2557812" y="3110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Removing irrelevant data: </a:t>
          </a:r>
          <a:r>
            <a:rPr lang="en-US" sz="1200" b="0" kern="120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removing any data that is not relevant to the analysis By using Regex and split.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596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Removing irrelevant columns: </a:t>
          </a:r>
          <a:r>
            <a:rPr lang="en-US" sz="1200" b="0" kern="120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removing any columns that are not needed for the analysis or research that is being conducted.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2557812" y="1658427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1279204" y="3285746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Saving the cleaned data</a:t>
          </a:r>
          <a:r>
            <a:rPr lang="en-US" sz="1200" b="0" kern="1200" dirty="0">
              <a:solidFill>
                <a:schemeClr val="accent1">
                  <a:lumMod val="75000"/>
                </a:schemeClr>
              </a:solidFill>
              <a:latin typeface="Tempus Sans ITC" panose="04020404030D07020202" pitchFamily="82" charset="0"/>
              <a:cs typeface="Times New Roman" panose="02020603050405020304" pitchFamily="18" charset="0"/>
            </a:rPr>
            <a:t>: </a:t>
          </a:r>
          <a:r>
            <a:rPr lang="en-US" sz="1200" b="0" kern="1200" dirty="0">
              <a:solidFill>
                <a:srgbClr val="374151"/>
              </a:solidFill>
              <a:latin typeface="+mn-lt"/>
              <a:cs typeface="Times New Roman" panose="02020603050405020304" pitchFamily="18" charset="0"/>
            </a:rPr>
            <a:t>This step involves saving the cleaned data in a format that is easy to access and analyze.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279204" y="3285746"/>
        <a:ext cx="2324742" cy="1394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svgsilh.com/image/1753098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stborn32/the-importance-of-data-visualization-in-business-intelligence-f25b8970ae7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desicomments.com/thank-you/picture-of-thank-you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68" y="2646762"/>
            <a:ext cx="5037331" cy="1315638"/>
          </a:xfrm>
        </p:spPr>
        <p:txBody>
          <a:bodyPr anchor="t">
            <a:normAutofit fontScale="90000"/>
          </a:bodyPr>
          <a:lstStyle/>
          <a:p>
            <a:r>
              <a:rPr lang="en-US" sz="8800" dirty="0"/>
              <a:t>Nutri Cook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Shiva shraya</a:t>
            </a:r>
          </a:p>
          <a:p>
            <a:r>
              <a:rPr lang="en-US" dirty="0">
                <a:solidFill>
                  <a:srgbClr val="C5AE76"/>
                </a:solidFill>
              </a:rPr>
              <a:t>04-05-2024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7B24333-8837-7ADD-A9B1-50DC8FD215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948" r="3948"/>
          <a:stretch/>
        </p:blipFill>
        <p:spPr/>
      </p:pic>
      <p:pic>
        <p:nvPicPr>
          <p:cNvPr id="6146" name="Picture 2" descr="Gallery - Innomatics Research Labs">
            <a:extLst>
              <a:ext uri="{FF2B5EF4-FFF2-40B4-BE49-F238E27FC236}">
                <a16:creationId xmlns:a16="http://schemas.microsoft.com/office/drawing/2014/main" id="{92B41469-B9FB-FCE7-F016-DC447A17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218226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32100"/>
            <a:ext cx="5588692" cy="93980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C5AE76"/>
                </a:solidFill>
              </a:rPr>
              <a:t>Cleaned Data info(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8BC02-D433-9CFD-4160-9426949CB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" y="125416"/>
            <a:ext cx="5538153" cy="5462584"/>
          </a:xfrm>
          <a:prstGeom prst="rect">
            <a:avLst/>
          </a:prstGeom>
        </p:spPr>
      </p:pic>
      <p:pic>
        <p:nvPicPr>
          <p:cNvPr id="10" name="Picture 2" descr="Gallery - Innomatics Research Labs">
            <a:extLst>
              <a:ext uri="{FF2B5EF4-FFF2-40B4-BE49-F238E27FC236}">
                <a16:creationId xmlns:a16="http://schemas.microsoft.com/office/drawing/2014/main" id="{C1241987-2B99-877A-7E14-E453C8F38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68" y="2646762"/>
            <a:ext cx="5037331" cy="1315638"/>
          </a:xfrm>
        </p:spPr>
        <p:txBody>
          <a:bodyPr anchor="t">
            <a:noAutofit/>
          </a:bodyPr>
          <a:lstStyle/>
          <a:p>
            <a:r>
              <a:rPr lang="en-US" dirty="0"/>
              <a:t>Data Visualization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7B24333-8837-7ADD-A9B1-50DC8FD215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831" r="14831"/>
          <a:stretch/>
        </p:blipFill>
        <p:spPr/>
      </p:pic>
      <p:pic>
        <p:nvPicPr>
          <p:cNvPr id="6146" name="Picture 2" descr="Gallery - Innomatics Research Labs">
            <a:extLst>
              <a:ext uri="{FF2B5EF4-FFF2-40B4-BE49-F238E27FC236}">
                <a16:creationId xmlns:a16="http://schemas.microsoft.com/office/drawing/2014/main" id="{92B41469-B9FB-FCE7-F016-DC447A17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218226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9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740" y="2911834"/>
            <a:ext cx="2443994" cy="1034332"/>
          </a:xfrm>
        </p:spPr>
        <p:txBody>
          <a:bodyPr>
            <a:normAutofit/>
          </a:bodyPr>
          <a:lstStyle/>
          <a:p>
            <a:r>
              <a:rPr lang="en-US" dirty="0"/>
              <a:t>Insight 1: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FB170C9-9AEC-2066-6EEB-F44A485E1202}"/>
              </a:ext>
            </a:extLst>
          </p:cNvPr>
          <p:cNvSpPr txBox="1">
            <a:spLocks/>
          </p:cNvSpPr>
          <p:nvPr/>
        </p:nvSpPr>
        <p:spPr>
          <a:xfrm>
            <a:off x="7958110" y="3824390"/>
            <a:ext cx="3815482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Calibri" panose="020F0502020204030204" pitchFamily="34" charset="0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Finding value count for type of recipes – using pie chart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848F7B-CAEC-1D6C-18F7-E4B94589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0" y="798863"/>
            <a:ext cx="5427889" cy="494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allery - Innomatics Research Labs">
            <a:extLst>
              <a:ext uri="{FF2B5EF4-FFF2-40B4-BE49-F238E27FC236}">
                <a16:creationId xmlns:a16="http://schemas.microsoft.com/office/drawing/2014/main" id="{DB1472BE-7C5A-BC50-E878-0AB6A597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3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6912" y="2030600"/>
            <a:ext cx="4393415" cy="3002359"/>
          </a:xfrm>
        </p:spPr>
        <p:txBody>
          <a:bodyPr/>
          <a:lstStyle/>
          <a:p>
            <a:r>
              <a:rPr lang="en-US" dirty="0"/>
              <a:t>Insight 2: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561D58-32F8-286A-A99C-652B8150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590110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581619F-C4F6-8BB8-CBE9-30EB6923AED4}"/>
              </a:ext>
            </a:extLst>
          </p:cNvPr>
          <p:cNvSpPr txBox="1">
            <a:spLocks/>
          </p:cNvSpPr>
          <p:nvPr/>
        </p:nvSpPr>
        <p:spPr>
          <a:xfrm>
            <a:off x="642910" y="3979411"/>
            <a:ext cx="3815482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Total time vary across different recipe types – using boxplots </a:t>
            </a:r>
          </a:p>
        </p:txBody>
      </p:sp>
      <p:pic>
        <p:nvPicPr>
          <p:cNvPr id="5" name="Picture 2" descr="Gallery - Innomatics Research Labs">
            <a:extLst>
              <a:ext uri="{FF2B5EF4-FFF2-40B4-BE49-F238E27FC236}">
                <a16:creationId xmlns:a16="http://schemas.microsoft.com/office/drawing/2014/main" id="{D4C0E6F6-4A23-C1F1-7C25-AFB831FE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740" y="2911834"/>
            <a:ext cx="2443994" cy="1034332"/>
          </a:xfrm>
        </p:spPr>
        <p:txBody>
          <a:bodyPr>
            <a:normAutofit/>
          </a:bodyPr>
          <a:lstStyle/>
          <a:p>
            <a:r>
              <a:rPr lang="en-US" dirty="0"/>
              <a:t>Insight 3: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FB170C9-9AEC-2066-6EEB-F44A485E1202}"/>
              </a:ext>
            </a:extLst>
          </p:cNvPr>
          <p:cNvSpPr txBox="1">
            <a:spLocks/>
          </p:cNvSpPr>
          <p:nvPr/>
        </p:nvSpPr>
        <p:spPr>
          <a:xfrm>
            <a:off x="7696200" y="3824390"/>
            <a:ext cx="4077392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Calibri" panose="020F0502020204030204" pitchFamily="34" charset="0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Distribution of Type of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Recipes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time among Sugar - using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Violin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Plot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E7087A-9CFD-303A-8662-0D1E7943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5738"/>
            <a:ext cx="6267921" cy="46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allery - Innomatics Research Labs">
            <a:extLst>
              <a:ext uri="{FF2B5EF4-FFF2-40B4-BE49-F238E27FC236}">
                <a16:creationId xmlns:a16="http://schemas.microsoft.com/office/drawing/2014/main" id="{F0363773-1F35-2900-D2DD-1B8147AE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6912" y="2030600"/>
            <a:ext cx="4393415" cy="3002359"/>
          </a:xfrm>
        </p:spPr>
        <p:txBody>
          <a:bodyPr/>
          <a:lstStyle/>
          <a:p>
            <a:r>
              <a:rPr lang="en-US" dirty="0"/>
              <a:t>Insight 4: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581619F-C4F6-8BB8-CBE9-30EB6923AED4}"/>
              </a:ext>
            </a:extLst>
          </p:cNvPr>
          <p:cNvSpPr txBox="1">
            <a:spLocks/>
          </p:cNvSpPr>
          <p:nvPr/>
        </p:nvSpPr>
        <p:spPr>
          <a:xfrm>
            <a:off x="642910" y="3979411"/>
            <a:ext cx="4195790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Finding relation between these columns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– using Heatmap (correlation)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BAFD9B-F2F0-23DA-E303-9678EDE74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4"/>
          <a:stretch/>
        </p:blipFill>
        <p:spPr bwMode="auto">
          <a:xfrm>
            <a:off x="6324601" y="1182823"/>
            <a:ext cx="5829120" cy="51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allery - Innomatics Research Labs">
            <a:extLst>
              <a:ext uri="{FF2B5EF4-FFF2-40B4-BE49-F238E27FC236}">
                <a16:creationId xmlns:a16="http://schemas.microsoft.com/office/drawing/2014/main" id="{C95057BE-D12F-CDB1-CAD1-86FE3FE1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8614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740" y="2911834"/>
            <a:ext cx="2443994" cy="1034332"/>
          </a:xfrm>
        </p:spPr>
        <p:txBody>
          <a:bodyPr>
            <a:normAutofit/>
          </a:bodyPr>
          <a:lstStyle/>
          <a:p>
            <a:r>
              <a:rPr lang="en-US" dirty="0"/>
              <a:t>Insight 5: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FB170C9-9AEC-2066-6EEB-F44A485E1202}"/>
              </a:ext>
            </a:extLst>
          </p:cNvPr>
          <p:cNvSpPr txBox="1">
            <a:spLocks/>
          </p:cNvSpPr>
          <p:nvPr/>
        </p:nvSpPr>
        <p:spPr>
          <a:xfrm>
            <a:off x="7958110" y="3824390"/>
            <a:ext cx="3815482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Calibri" panose="020F0502020204030204" pitchFamily="34" charset="0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Finding range values for  These columns – using Line chart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E66E64-7357-5477-481B-6FCA6884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889"/>
            <a:ext cx="6096000" cy="406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E75BC-AC4F-1851-4138-43CCFC73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4" y="4322068"/>
            <a:ext cx="3839111" cy="2391109"/>
          </a:xfrm>
          <a:prstGeom prst="rect">
            <a:avLst/>
          </a:prstGeom>
        </p:spPr>
      </p:pic>
      <p:pic>
        <p:nvPicPr>
          <p:cNvPr id="5" name="Picture 2" descr="Gallery - Innomatics Research Labs">
            <a:extLst>
              <a:ext uri="{FF2B5EF4-FFF2-40B4-BE49-F238E27FC236}">
                <a16:creationId xmlns:a16="http://schemas.microsoft.com/office/drawing/2014/main" id="{5F89AD61-A32F-7F1A-5F94-DF617BB3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4039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46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6912" y="2030600"/>
            <a:ext cx="4393415" cy="3002359"/>
          </a:xfrm>
        </p:spPr>
        <p:txBody>
          <a:bodyPr/>
          <a:lstStyle/>
          <a:p>
            <a:r>
              <a:rPr lang="en-US" dirty="0"/>
              <a:t>Insight 6: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581619F-C4F6-8BB8-CBE9-30EB6923AED4}"/>
              </a:ext>
            </a:extLst>
          </p:cNvPr>
          <p:cNvSpPr txBox="1">
            <a:spLocks/>
          </p:cNvSpPr>
          <p:nvPr/>
        </p:nvSpPr>
        <p:spPr>
          <a:xfrm>
            <a:off x="642910" y="3979411"/>
            <a:ext cx="3815482" cy="21070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Count for these columns – using hist plot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11B2C-DE29-E5D4-F444-CF450B6EA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69" y="1270000"/>
            <a:ext cx="5771931" cy="5544496"/>
          </a:xfrm>
          <a:prstGeom prst="rect">
            <a:avLst/>
          </a:prstGeom>
        </p:spPr>
      </p:pic>
      <p:pic>
        <p:nvPicPr>
          <p:cNvPr id="12" name="Picture 2" descr="Gallery - Innomatics Research Labs">
            <a:extLst>
              <a:ext uri="{FF2B5EF4-FFF2-40B4-BE49-F238E27FC236}">
                <a16:creationId xmlns:a16="http://schemas.microsoft.com/office/drawing/2014/main" id="{AD2DA70E-97FB-3D5D-6888-8EA77346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5029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" r="-61"/>
          <a:stretch/>
        </p:blipFill>
        <p:spPr>
          <a:xfrm>
            <a:off x="413824" y="483782"/>
            <a:ext cx="11365992" cy="42279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9" y="5302154"/>
            <a:ext cx="10452849" cy="910492"/>
          </a:xfrm>
        </p:spPr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CONCLUSION 1</a:t>
            </a:r>
          </a:p>
        </p:txBody>
      </p:sp>
      <p:pic>
        <p:nvPicPr>
          <p:cNvPr id="6" name="Picture 2" descr="Gallery - Innomatics Research Labs">
            <a:extLst>
              <a:ext uri="{FF2B5EF4-FFF2-40B4-BE49-F238E27FC236}">
                <a16:creationId xmlns:a16="http://schemas.microsoft.com/office/drawing/2014/main" id="{7681AB1D-A82E-04C7-34FC-B6C66055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" r="-61"/>
          <a:stretch/>
        </p:blipFill>
        <p:spPr>
          <a:xfrm>
            <a:off x="393700" y="483782"/>
            <a:ext cx="11386116" cy="42279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9" y="5302154"/>
            <a:ext cx="10452849" cy="910492"/>
          </a:xfrm>
        </p:spPr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CONCLUSION 2</a:t>
            </a:r>
          </a:p>
        </p:txBody>
      </p:sp>
      <p:pic>
        <p:nvPicPr>
          <p:cNvPr id="3" name="Picture 2" descr="Gallery - Innomatics Research Labs">
            <a:extLst>
              <a:ext uri="{FF2B5EF4-FFF2-40B4-BE49-F238E27FC236}">
                <a16:creationId xmlns:a16="http://schemas.microsoft.com/office/drawing/2014/main" id="{B2DE9F3B-945B-5460-B3E2-DC7076985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3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14593" y="2690183"/>
            <a:ext cx="1338069" cy="3532818"/>
          </a:xfrm>
        </p:spPr>
        <p:txBody>
          <a:bodyPr vert="wordArtVert" anchor="ctr">
            <a:normAutofit/>
          </a:bodyPr>
          <a:lstStyle/>
          <a:p>
            <a:r>
              <a:rPr lang="en-US" sz="3200" dirty="0">
                <a:solidFill>
                  <a:srgbClr val="FFFEFF"/>
                </a:solidFill>
              </a:rPr>
              <a:t>Skinny </a:t>
            </a:r>
            <a:r>
              <a:rPr lang="en-US" sz="3200" dirty="0">
                <a:solidFill>
                  <a:srgbClr val="F05600"/>
                </a:solidFill>
              </a:rPr>
              <a:t>taste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766749-1907-7C61-B826-90B372870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69" y="-1786278"/>
            <a:ext cx="4550173" cy="1036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2A4A0C-F562-FE52-6126-6B7942024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"/>
          <a:stretch/>
        </p:blipFill>
        <p:spPr>
          <a:xfrm>
            <a:off x="2239173" y="1616242"/>
            <a:ext cx="9438234" cy="45067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F575859-F86E-67F1-FAF0-6496836AF021}"/>
              </a:ext>
            </a:extLst>
          </p:cNvPr>
          <p:cNvSpPr txBox="1">
            <a:spLocks/>
          </p:cNvSpPr>
          <p:nvPr/>
        </p:nvSpPr>
        <p:spPr>
          <a:xfrm flipH="1">
            <a:off x="514593" y="743456"/>
            <a:ext cx="4785037" cy="711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4AE75"/>
                </a:solidFill>
              </a:rPr>
              <a:t>WEBSITE</a:t>
            </a:r>
          </a:p>
        </p:txBody>
      </p:sp>
      <p:pic>
        <p:nvPicPr>
          <p:cNvPr id="15" name="Picture 2" descr="Gallery - Innomatics Research Labs">
            <a:extLst>
              <a:ext uri="{FF2B5EF4-FFF2-40B4-BE49-F238E27FC236}">
                <a16:creationId xmlns:a16="http://schemas.microsoft.com/office/drawing/2014/main" id="{74EFA4CD-C2BA-A1F6-A5F3-7ACAA2F5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1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r="51"/>
          <a:stretch/>
        </p:blipFill>
        <p:spPr>
          <a:xfrm>
            <a:off x="406400" y="483782"/>
            <a:ext cx="11373415" cy="42279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9" y="5302154"/>
            <a:ext cx="10452849" cy="910492"/>
          </a:xfrm>
        </p:spPr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CONCLUSION 3</a:t>
            </a:r>
          </a:p>
        </p:txBody>
      </p:sp>
      <p:pic>
        <p:nvPicPr>
          <p:cNvPr id="3" name="Picture 2" descr="Gallery - Innomatics Research Labs">
            <a:extLst>
              <a:ext uri="{FF2B5EF4-FFF2-40B4-BE49-F238E27FC236}">
                <a16:creationId xmlns:a16="http://schemas.microsoft.com/office/drawing/2014/main" id="{24ACC1C3-DFBA-CD01-EB80-328DDDFA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4039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r="121"/>
          <a:stretch/>
        </p:blipFill>
        <p:spPr>
          <a:xfrm>
            <a:off x="419100" y="483782"/>
            <a:ext cx="11360715" cy="42279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9" y="5302154"/>
            <a:ext cx="10452849" cy="910492"/>
          </a:xfrm>
        </p:spPr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CONCLUSION 4</a:t>
            </a:r>
          </a:p>
        </p:txBody>
      </p:sp>
      <p:pic>
        <p:nvPicPr>
          <p:cNvPr id="3" name="Picture 2" descr="Gallery - Innomatics Research Labs">
            <a:extLst>
              <a:ext uri="{FF2B5EF4-FFF2-40B4-BE49-F238E27FC236}">
                <a16:creationId xmlns:a16="http://schemas.microsoft.com/office/drawing/2014/main" id="{DD713670-9C49-35C6-867F-2D7090FF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allery - Innomatics Research Labs">
            <a:extLst>
              <a:ext uri="{FF2B5EF4-FFF2-40B4-BE49-F238E27FC236}">
                <a16:creationId xmlns:a16="http://schemas.microsoft.com/office/drawing/2014/main" id="{50A7897B-282D-3FF9-6DA3-7C3DEF92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C5C9C-BD31-93B5-A4A3-305029953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3550" y="1176524"/>
            <a:ext cx="11264900" cy="40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p:transition spd="slow"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2615204" cy="3933150"/>
          </a:xfrm>
        </p:spPr>
        <p:txBody>
          <a:bodyPr>
            <a:norm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Requests</a:t>
            </a:r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</a:t>
            </a:r>
            <a:r>
              <a:rPr lang="en-US" sz="2000" kern="1200" dirty="0" err="1">
                <a:effectLst/>
                <a:latin typeface="Baskerville Old Face" panose="02020602080505020303" pitchFamily="18" charset="0"/>
                <a:ea typeface="+mn-ea"/>
                <a:cs typeface="+mn-cs"/>
              </a:rPr>
              <a:t>BeautifulSoup</a:t>
            </a:r>
            <a:endParaRPr lang="en-IN" sz="2000" dirty="0"/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Regex(re)</a:t>
            </a:r>
            <a:endParaRPr lang="en-IN" sz="2000" dirty="0"/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Pandas</a:t>
            </a:r>
            <a:endParaRPr lang="en-IN" sz="2000" dirty="0"/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Numpy</a:t>
            </a:r>
            <a:endParaRPr lang="en-IN" sz="2000" dirty="0"/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Matplotlib</a:t>
            </a:r>
            <a:endParaRPr lang="en-IN" sz="2000" dirty="0"/>
          </a:p>
          <a:p>
            <a:pPr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kern="1200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Seaborn</a:t>
            </a:r>
            <a:endParaRPr lang="en-I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EFF"/>
                </a:solidFill>
              </a:rPr>
              <a:t>Libraries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B7092-6B63-CBF7-B34C-B479A1E8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07" y="4791642"/>
            <a:ext cx="860649" cy="8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7691B-0303-C14C-0365-732F6F1F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13" y="4791642"/>
            <a:ext cx="1072834" cy="102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60FB9-D5AE-7ED6-AC94-16EC9603B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45" y="1035140"/>
            <a:ext cx="1348101" cy="1015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2735F-6022-38C3-5D8A-FDF50CC76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136" y="2739706"/>
            <a:ext cx="930899" cy="708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E7F7F-BDBA-AE36-B731-50156CD1E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487" y="1191213"/>
            <a:ext cx="1348101" cy="613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Gallery - Innomatics Research Labs">
            <a:extLst>
              <a:ext uri="{FF2B5EF4-FFF2-40B4-BE49-F238E27FC236}">
                <a16:creationId xmlns:a16="http://schemas.microsoft.com/office/drawing/2014/main" id="{D9E7EDF8-B2FE-DF98-35E8-49A20D1D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4039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Python Library for Web Scraping ...">
            <a:extLst>
              <a:ext uri="{FF2B5EF4-FFF2-40B4-BE49-F238E27FC236}">
                <a16:creationId xmlns:a16="http://schemas.microsoft.com/office/drawing/2014/main" id="{2DB81EEF-BB88-011F-88F4-7C525849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16" y="3583810"/>
            <a:ext cx="1866900" cy="5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E5ABC801-E8C9-0F93-810B-915FBDFD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4213185"/>
            <a:ext cx="1219200" cy="10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Regex Simplified: Level Up Your Python Skills - StatusNeo">
            <a:extLst>
              <a:ext uri="{FF2B5EF4-FFF2-40B4-BE49-F238E27FC236}">
                <a16:creationId xmlns:a16="http://schemas.microsoft.com/office/drawing/2014/main" id="{9264AD61-905B-3B7B-F2D8-0826DCEE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20" y="2885508"/>
            <a:ext cx="1100280" cy="6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A6490D-0684-4ABA-BAF0-3BE661291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3" y="627744"/>
            <a:ext cx="5948412" cy="363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4010D-90BE-3F98-EFB6-6B2CF89AE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28" y="3793676"/>
            <a:ext cx="4244741" cy="247303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E62AE58-CDC5-C68E-0C2A-8A80D2F7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92" y="893730"/>
            <a:ext cx="2762450" cy="149333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C5AE76"/>
                </a:solidFill>
              </a:rPr>
              <a:t>MAIN PAGE OF WEBSITE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93A78D-1864-2BFE-0AAC-3C80D10F11C8}"/>
              </a:ext>
            </a:extLst>
          </p:cNvPr>
          <p:cNvSpPr txBox="1">
            <a:spLocks/>
          </p:cNvSpPr>
          <p:nvPr/>
        </p:nvSpPr>
        <p:spPr>
          <a:xfrm>
            <a:off x="4417994" y="4751488"/>
            <a:ext cx="3166714" cy="12127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5AE76"/>
                </a:solidFill>
              </a:rPr>
              <a:t>INNER PAGE OF</a:t>
            </a:r>
          </a:p>
          <a:p>
            <a:r>
              <a:rPr lang="en-US" sz="3200" dirty="0">
                <a:solidFill>
                  <a:srgbClr val="C5AE76"/>
                </a:solidFill>
              </a:rPr>
              <a:t> THE WEBSITE</a:t>
            </a:r>
          </a:p>
        </p:txBody>
      </p:sp>
      <p:pic>
        <p:nvPicPr>
          <p:cNvPr id="14" name="Picture 2" descr="Gallery - Innomatics Research Labs">
            <a:extLst>
              <a:ext uri="{FF2B5EF4-FFF2-40B4-BE49-F238E27FC236}">
                <a16:creationId xmlns:a16="http://schemas.microsoft.com/office/drawing/2014/main" id="{0EE008AE-728D-B7B1-E121-68DBCADB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47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C5AE76"/>
                </a:solidFill>
              </a:rPr>
              <a:t>INTERFACE OF THE WEBSITE ALONG WITH THE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515576-60FA-26D6-ABF5-779CD7CF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1717146"/>
            <a:ext cx="10969315" cy="4167187"/>
          </a:xfrm>
        </p:spPr>
      </p:pic>
      <p:pic>
        <p:nvPicPr>
          <p:cNvPr id="8" name="Picture 2" descr="Gallery - Innomatics Research Labs">
            <a:extLst>
              <a:ext uri="{FF2B5EF4-FFF2-40B4-BE49-F238E27FC236}">
                <a16:creationId xmlns:a16="http://schemas.microsoft.com/office/drawing/2014/main" id="{51E07B56-FA2C-6046-61AD-0809028E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57" y="460593"/>
            <a:ext cx="4432226" cy="94469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rgbClr val="C5AE76"/>
                </a:solidFill>
              </a:rPr>
              <a:t>RAW DATA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2DDE1CE-C2F3-3278-9E8F-68D74B52C2B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7" y="1197865"/>
            <a:ext cx="11377060" cy="5125933"/>
          </a:xfrm>
        </p:spPr>
      </p:pic>
      <p:pic>
        <p:nvPicPr>
          <p:cNvPr id="17" name="Picture 2" descr="Gallery - Innomatics Research Labs">
            <a:extLst>
              <a:ext uri="{FF2B5EF4-FFF2-40B4-BE49-F238E27FC236}">
                <a16:creationId xmlns:a16="http://schemas.microsoft.com/office/drawing/2014/main" id="{501C9DBF-A105-1D22-133A-7F0D09D3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32" y="2274204"/>
            <a:ext cx="5274167" cy="230959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5AE76"/>
                </a:solidFill>
              </a:rPr>
              <a:t>Raw Data Info(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A0A8D-CF06-13AC-497B-FA026FFAB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52546"/>
            <a:ext cx="5163209" cy="5968387"/>
          </a:xfrm>
          <a:prstGeom prst="rect">
            <a:avLst/>
          </a:prstGeom>
        </p:spPr>
      </p:pic>
      <p:pic>
        <p:nvPicPr>
          <p:cNvPr id="6" name="Picture 2" descr="Gallery - Innomatics Research Labs">
            <a:extLst>
              <a:ext uri="{FF2B5EF4-FFF2-40B4-BE49-F238E27FC236}">
                <a16:creationId xmlns:a16="http://schemas.microsoft.com/office/drawing/2014/main" id="{D0AA9DCF-7A4D-D419-F9B5-12CC49DE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3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580590"/>
              </p:ext>
            </p:extLst>
          </p:nvPr>
        </p:nvGraphicFramePr>
        <p:xfrm>
          <a:off x="6562208" y="1604778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6CBFE42-DFD1-4945-A9A4-5544D38C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6" y="2932595"/>
            <a:ext cx="3269644" cy="2397860"/>
          </a:xfrm>
        </p:spPr>
        <p:txBody>
          <a:bodyPr/>
          <a:lstStyle/>
          <a:p>
            <a:r>
              <a:rPr lang="en-US" dirty="0">
                <a:solidFill>
                  <a:srgbClr val="C5AE76"/>
                </a:solidFill>
              </a:rPr>
              <a:t>Process of Data Cleaning</a:t>
            </a:r>
          </a:p>
        </p:txBody>
      </p:sp>
      <p:pic>
        <p:nvPicPr>
          <p:cNvPr id="2" name="Picture 2" descr="Gallery - Innomatics Research Labs">
            <a:extLst>
              <a:ext uri="{FF2B5EF4-FFF2-40B4-BE49-F238E27FC236}">
                <a16:creationId xmlns:a16="http://schemas.microsoft.com/office/drawing/2014/main" id="{7A6DB5AB-8E2B-EDE9-6F8C-2D9321DA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8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DBD549-49F0-339B-F664-E3D16DDBE2E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60594"/>
            <a:ext cx="11341100" cy="59368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56" y="460593"/>
            <a:ext cx="4890343" cy="944696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C5AE76"/>
                </a:solidFill>
              </a:rPr>
              <a:t>CLEANED DATA</a:t>
            </a:r>
          </a:p>
        </p:txBody>
      </p:sp>
      <p:pic>
        <p:nvPicPr>
          <p:cNvPr id="7" name="Picture 2" descr="Gallery - Innomatics Research Labs">
            <a:extLst>
              <a:ext uri="{FF2B5EF4-FFF2-40B4-BE49-F238E27FC236}">
                <a16:creationId xmlns:a16="http://schemas.microsoft.com/office/drawing/2014/main" id="{8D00B350-91B2-1AE0-5A14-12A02419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6391263"/>
            <a:ext cx="2482850" cy="4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74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615</TotalTime>
  <Words>295</Words>
  <Application>Microsoft Office PowerPoint</Application>
  <PresentationFormat>Widescreen</PresentationFormat>
  <Paragraphs>45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Baskerville Old Face</vt:lpstr>
      <vt:lpstr>Calibri</vt:lpstr>
      <vt:lpstr>Garamond</vt:lpstr>
      <vt:lpstr>Tempus Sans ITC</vt:lpstr>
      <vt:lpstr>Wingdings</vt:lpstr>
      <vt:lpstr>RetrospectVTI</vt:lpstr>
      <vt:lpstr>Nutri Cook</vt:lpstr>
      <vt:lpstr>Skinny taste</vt:lpstr>
      <vt:lpstr>Libraries Used </vt:lpstr>
      <vt:lpstr>MAIN PAGE OF WEBSITE</vt:lpstr>
      <vt:lpstr>INTERFACE OF THE WEBSITE ALONG WITH THE HTML</vt:lpstr>
      <vt:lpstr>RAW DATA</vt:lpstr>
      <vt:lpstr>Raw Data Info( )</vt:lpstr>
      <vt:lpstr>Process of Data Cleaning</vt:lpstr>
      <vt:lpstr>CLEANED DATA</vt:lpstr>
      <vt:lpstr>Cleaned Data info( )</vt:lpstr>
      <vt:lpstr>Data Visualization</vt:lpstr>
      <vt:lpstr>Insight 1:</vt:lpstr>
      <vt:lpstr>Insight 2:</vt:lpstr>
      <vt:lpstr>Insight 3:</vt:lpstr>
      <vt:lpstr>Insight 4:</vt:lpstr>
      <vt:lpstr>Insight 5:</vt:lpstr>
      <vt:lpstr>Insight 6:</vt:lpstr>
      <vt:lpstr>CONCLUSION 1</vt:lpstr>
      <vt:lpstr>CONCLUSION 2</vt:lpstr>
      <vt:lpstr>CONCLUSION 3</vt:lpstr>
      <vt:lpstr>CONCLUSION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 cook</dc:title>
  <dc:creator>shiva shraya</dc:creator>
  <cp:lastModifiedBy>shiva shraya</cp:lastModifiedBy>
  <cp:revision>2</cp:revision>
  <dcterms:created xsi:type="dcterms:W3CDTF">2024-05-07T12:49:53Z</dcterms:created>
  <dcterms:modified xsi:type="dcterms:W3CDTF">2024-05-07T23:06:04Z</dcterms:modified>
</cp:coreProperties>
</file>